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notesSlides/notesSlide29.xml" ContentType="application/vnd.openxmlformats-officedocument.presentationml.notesSlid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notesSlides/notesSlide18.xml" ContentType="application/vnd.openxmlformats-officedocument.presentationml.notesSlide+xml"/>
  <Override PartName="/ppt/notesSlides/notesSlide27.xml" ContentType="application/vnd.openxmlformats-officedocument.presentationml.notesSlide+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notesSlides/notesSlide25.xml" ContentType="application/vnd.openxmlformats-officedocument.presentationml.notesSlide+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23.xml" ContentType="application/vnd.openxmlformats-officedocument.presentationml.notesSlide+xml"/>
  <Override PartName="/ppt/notesSlides/notesSlide9.xml" ContentType="application/vnd.openxmlformats-officedocument.presentationml.notesSlide+xml"/>
  <Override PartName="/ppt/notesSlides/notesSlide12.xml" ContentType="application/vnd.openxmlformats-officedocument.presentationml.notesSlide+xml"/>
  <Override PartName="/ppt/notesSlides/notesSlide21.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notesSlides/notesSlide3.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notesSlides/notesSlide19.xml" ContentType="application/vnd.openxmlformats-officedocument.presentationml.notesSlid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Override PartName="/ppt/notesSlides/notesSlide28.xml" ContentType="application/vnd.openxmlformats-officedocument.presentationml.notesSlide+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notesSlides/notesSlide24.xml" ContentType="application/vnd.openxmlformats-officedocument.presentationml.notesSlide+xml"/>
  <Override PartName="/ppt/notesSlides/notesSlide26.xml" ContentType="application/vnd.openxmlformats-officedocument.presentationml.notesSlide+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notesSlides/notesSlide13.xml" ContentType="application/vnd.openxmlformats-officedocument.presentationml.notesSlide+xml"/>
  <Override PartName="/ppt/notesSlides/notesSlide22.xml" ContentType="application/vnd.openxmlformats-officedocument.presentationml.notes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notesSlides/notesSlide20.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1"/>
  </p:notesMasterIdLst>
  <p:sldIdLst>
    <p:sldId id="256" r:id="rId2"/>
    <p:sldId id="314" r:id="rId3"/>
    <p:sldId id="315" r:id="rId4"/>
    <p:sldId id="317" r:id="rId5"/>
    <p:sldId id="318" r:id="rId6"/>
    <p:sldId id="319" r:id="rId7"/>
    <p:sldId id="320" r:id="rId8"/>
    <p:sldId id="316" r:id="rId9"/>
    <p:sldId id="322" r:id="rId10"/>
    <p:sldId id="323" r:id="rId11"/>
    <p:sldId id="324" r:id="rId12"/>
    <p:sldId id="325" r:id="rId13"/>
    <p:sldId id="326" r:id="rId14"/>
    <p:sldId id="327" r:id="rId15"/>
    <p:sldId id="328" r:id="rId16"/>
    <p:sldId id="329" r:id="rId17"/>
    <p:sldId id="330" r:id="rId18"/>
    <p:sldId id="331" r:id="rId19"/>
    <p:sldId id="332" r:id="rId20"/>
    <p:sldId id="333" r:id="rId21"/>
    <p:sldId id="335" r:id="rId22"/>
    <p:sldId id="336" r:id="rId23"/>
    <p:sldId id="337" r:id="rId24"/>
    <p:sldId id="338" r:id="rId25"/>
    <p:sldId id="339" r:id="rId26"/>
    <p:sldId id="340" r:id="rId27"/>
    <p:sldId id="321" r:id="rId28"/>
    <p:sldId id="341" r:id="rId29"/>
    <p:sldId id="334" r:id="rId3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a:srgbClr val="FFFF00"/>
    <a:srgbClr val="CC00FF"/>
    <a:srgbClr val="FF6600"/>
    <a:srgbClr val="9900CC"/>
    <a:srgbClr val="00FF00"/>
    <a:srgbClr val="FF00FF"/>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934" autoAdjust="0"/>
    <p:restoredTop sz="94709" autoAdjust="0"/>
  </p:normalViewPr>
  <p:slideViewPr>
    <p:cSldViewPr>
      <p:cViewPr varScale="1">
        <p:scale>
          <a:sx n="74" d="100"/>
          <a:sy n="74" d="100"/>
        </p:scale>
        <p:origin x="-1032" y="-10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B64A672-82FD-4FA1-B427-F95CBE6AEE99}" type="datetimeFigureOut">
              <a:rPr lang="en-US" smtClean="0"/>
              <a:pPr/>
              <a:t>4/29/2010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3037457-F014-4BDA-B65E-94F5AF277F82}"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a:t>
            </a:fld>
            <a:endParaRPr lang="en-US"/>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10</a:t>
            </a:fld>
            <a:endParaRPr lang="en-US"/>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11</a:t>
            </a:fld>
            <a:endParaRPr lang="en-US"/>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12</a:t>
            </a:fld>
            <a:endParaRPr lang="en-US"/>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13</a:t>
            </a:fld>
            <a:endParaRPr lang="en-US"/>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14</a:t>
            </a:fld>
            <a:endParaRPr lang="en-US"/>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15</a:t>
            </a:fld>
            <a:endParaRPr lang="en-US"/>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16</a:t>
            </a:fld>
            <a:endParaRPr lang="en-US"/>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17</a:t>
            </a:fld>
            <a:endParaRPr lang="en-US"/>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18</a:t>
            </a:fld>
            <a:endParaRPr lang="en-US"/>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19</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a:t>
            </a:fld>
            <a:endParaRPr lang="en-US"/>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20</a:t>
            </a:fld>
            <a:endParaRPr lang="en-US"/>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21</a:t>
            </a:fld>
            <a:endParaRPr lang="en-US"/>
          </a:p>
        </p:txBody>
      </p:sp>
    </p:spTree>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22</a:t>
            </a:fld>
            <a:endParaRPr lang="en-US"/>
          </a:p>
        </p:txBody>
      </p:sp>
    </p:spTree>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23</a:t>
            </a:fld>
            <a:endParaRPr lang="en-US"/>
          </a:p>
        </p:txBody>
      </p:sp>
    </p:spTree>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24</a:t>
            </a:fld>
            <a:endParaRPr lang="en-US"/>
          </a:p>
        </p:txBody>
      </p:sp>
    </p:spTree>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25</a:t>
            </a:fld>
            <a:endParaRPr lang="en-US"/>
          </a:p>
        </p:txBody>
      </p:sp>
    </p:spTree>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26</a:t>
            </a:fld>
            <a:endParaRPr lang="en-US"/>
          </a:p>
        </p:txBody>
      </p:sp>
    </p:spTree>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27</a:t>
            </a:fld>
            <a:endParaRPr lang="en-US"/>
          </a:p>
        </p:txBody>
      </p:sp>
    </p:spTree>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28</a:t>
            </a:fld>
            <a:endParaRPr lang="en-US"/>
          </a:p>
        </p:txBody>
      </p:sp>
    </p:spTree>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29</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3</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4</a:t>
            </a:fld>
            <a:endParaRPr lang="en-US"/>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5</a:t>
            </a:fld>
            <a:endParaRPr lang="en-US"/>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6</a:t>
            </a:fld>
            <a:endParaRPr lang="en-US"/>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7</a:t>
            </a:fld>
            <a:endParaRPr lang="en-US"/>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8</a:t>
            </a:fld>
            <a:endParaRPr lang="en-US"/>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a:p>
        </p:txBody>
      </p:sp>
      <p:sp>
        <p:nvSpPr>
          <p:cNvPr id="4" name="Slide Number Placeholder 3"/>
          <p:cNvSpPr>
            <a:spLocks noGrp="1"/>
          </p:cNvSpPr>
          <p:nvPr>
            <p:ph type="sldNum" sz="quarter" idx="10"/>
          </p:nvPr>
        </p:nvSpPr>
        <p:spPr/>
        <p:txBody>
          <a:bodyPr/>
          <a:lstStyle/>
          <a:p>
            <a:fld id="{C3037457-F014-4BDA-B65E-94F5AF277F82}" type="slidenum">
              <a:rPr lang="en-US" smtClean="0"/>
              <a:pPr/>
              <a:t>9</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5795819-34F0-485B-8A5E-BFE210D678DF}" type="datetimeFigureOut">
              <a:rPr lang="en-US" smtClean="0"/>
              <a:pPr/>
              <a:t>4/29/2010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5795819-34F0-485B-8A5E-BFE210D678DF}" type="datetimeFigureOut">
              <a:rPr lang="en-US" smtClean="0"/>
              <a:pPr/>
              <a:t>4/29/2010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5795819-34F0-485B-8A5E-BFE210D678DF}" type="datetimeFigureOut">
              <a:rPr lang="en-US" smtClean="0"/>
              <a:pPr/>
              <a:t>4/29/2010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5795819-34F0-485B-8A5E-BFE210D678DF}" type="datetimeFigureOut">
              <a:rPr lang="en-US" smtClean="0"/>
              <a:pPr/>
              <a:t>4/29/2010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5795819-34F0-485B-8A5E-BFE210D678DF}" type="datetimeFigureOut">
              <a:rPr lang="en-US" smtClean="0"/>
              <a:pPr/>
              <a:t>4/29/2010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5795819-34F0-485B-8A5E-BFE210D678DF}" type="datetimeFigureOut">
              <a:rPr lang="en-US" smtClean="0"/>
              <a:pPr/>
              <a:t>4/29/2010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5795819-34F0-485B-8A5E-BFE210D678DF}" type="datetimeFigureOut">
              <a:rPr lang="en-US" smtClean="0"/>
              <a:pPr/>
              <a:t>4/29/2010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5795819-34F0-485B-8A5E-BFE210D678DF}" type="datetimeFigureOut">
              <a:rPr lang="en-US" smtClean="0"/>
              <a:pPr/>
              <a:t>4/29/2010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5795819-34F0-485B-8A5E-BFE210D678DF}" type="datetimeFigureOut">
              <a:rPr lang="en-US" smtClean="0"/>
              <a:pPr/>
              <a:t>4/29/2010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5795819-34F0-485B-8A5E-BFE210D678DF}" type="datetimeFigureOut">
              <a:rPr lang="en-US" smtClean="0"/>
              <a:pPr/>
              <a:t>4/29/2010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5795819-34F0-485B-8A5E-BFE210D678DF}" type="datetimeFigureOut">
              <a:rPr lang="en-US" smtClean="0"/>
              <a:pPr/>
              <a:t>4/29/2010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B8A331F-1332-49E0-87AE-8938324EDF89}"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5795819-34F0-485B-8A5E-BFE210D678DF}" type="datetimeFigureOut">
              <a:rPr lang="en-US" smtClean="0"/>
              <a:pPr/>
              <a:t>4/29/2010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B8A331F-1332-49E0-87AE-8938324EDF89}"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6.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6.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6.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6.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6.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b="1" dirty="0" smtClean="0"/>
              <a:t>Literacy Development in Elementary &amp; Middle School</a:t>
            </a:r>
            <a:endParaRPr lang="en-US" b="1" dirty="0"/>
          </a:p>
        </p:txBody>
      </p:sp>
      <p:sp>
        <p:nvSpPr>
          <p:cNvPr id="3" name="Subtitle 2"/>
          <p:cNvSpPr>
            <a:spLocks noGrp="1"/>
          </p:cNvSpPr>
          <p:nvPr>
            <p:ph type="subTitle" idx="1"/>
          </p:nvPr>
        </p:nvSpPr>
        <p:spPr/>
        <p:txBody>
          <a:bodyPr/>
          <a:lstStyle/>
          <a:p>
            <a:r>
              <a:rPr lang="en-US" b="1" dirty="0" smtClean="0">
                <a:solidFill>
                  <a:schemeClr val="tx1"/>
                </a:solidFill>
              </a:rPr>
              <a:t>Week 15</a:t>
            </a:r>
          </a:p>
          <a:p>
            <a:r>
              <a:rPr lang="en-US" b="1" dirty="0" smtClean="0">
                <a:solidFill>
                  <a:schemeClr val="tx1"/>
                </a:solidFill>
              </a:rPr>
              <a:t>Course 05:300:495</a:t>
            </a:r>
          </a:p>
          <a:p>
            <a:r>
              <a:rPr lang="en-US" b="1" dirty="0" smtClean="0">
                <a:solidFill>
                  <a:schemeClr val="tx1"/>
                </a:solidFill>
              </a:rPr>
              <a:t>Joseph Campisi</a:t>
            </a:r>
            <a:endParaRPr lang="en-US" b="1" dirty="0">
              <a:solidFill>
                <a:schemeClr val="tx1"/>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Oral Language cont’d</a:t>
            </a:r>
            <a:endParaRPr lang="en-US" dirty="0"/>
          </a:p>
        </p:txBody>
      </p:sp>
      <p:sp>
        <p:nvSpPr>
          <p:cNvPr id="3" name="Content Placeholder 2"/>
          <p:cNvSpPr>
            <a:spLocks noGrp="1"/>
          </p:cNvSpPr>
          <p:nvPr>
            <p:ph idx="1"/>
          </p:nvPr>
        </p:nvSpPr>
        <p:spPr/>
        <p:txBody>
          <a:bodyPr/>
          <a:lstStyle/>
          <a:p>
            <a:r>
              <a:rPr lang="en-US" b="1" dirty="0" smtClean="0"/>
              <a:t>Semantic System</a:t>
            </a:r>
          </a:p>
          <a:p>
            <a:pPr lvl="1"/>
            <a:r>
              <a:rPr lang="en-US" b="1" dirty="0" smtClean="0"/>
              <a:t>The meaning conveyed by language</a:t>
            </a:r>
          </a:p>
          <a:p>
            <a:pPr lvl="1"/>
            <a:r>
              <a:rPr lang="en-US" b="1" dirty="0" smtClean="0"/>
              <a:t>The smallest units of meaning (morphemes)</a:t>
            </a:r>
          </a:p>
          <a:p>
            <a:pPr lvl="1"/>
            <a:r>
              <a:rPr lang="en-US" b="1" dirty="0" smtClean="0"/>
              <a:t>Speakers learn words are made up of sequences of phonemes that begin to create meaning (morphemes)</a:t>
            </a:r>
          </a:p>
          <a:p>
            <a:pPr lvl="1"/>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Oral Language cont’d</a:t>
            </a:r>
            <a:endParaRPr lang="en-US" dirty="0"/>
          </a:p>
        </p:txBody>
      </p:sp>
      <p:sp>
        <p:nvSpPr>
          <p:cNvPr id="3" name="Content Placeholder 2"/>
          <p:cNvSpPr>
            <a:spLocks noGrp="1"/>
          </p:cNvSpPr>
          <p:nvPr>
            <p:ph idx="1"/>
          </p:nvPr>
        </p:nvSpPr>
        <p:spPr/>
        <p:txBody>
          <a:bodyPr>
            <a:normAutofit/>
          </a:bodyPr>
          <a:lstStyle/>
          <a:p>
            <a:r>
              <a:rPr lang="en-US" sz="3600" b="1" dirty="0" smtClean="0"/>
              <a:t>Syntactic System</a:t>
            </a:r>
          </a:p>
          <a:p>
            <a:pPr lvl="1"/>
            <a:r>
              <a:rPr lang="en-US" sz="3600" b="1" dirty="0" smtClean="0"/>
              <a:t>This is the structure of language</a:t>
            </a:r>
          </a:p>
          <a:p>
            <a:pPr lvl="2"/>
            <a:r>
              <a:rPr lang="en-US" sz="3600" b="1" dirty="0" smtClean="0"/>
              <a:t>The rules by which words are put together in phrases and sentences that have meaning for speakers.</a:t>
            </a:r>
            <a:endParaRPr lang="en-US" sz="3600" b="1"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Written Language</a:t>
            </a:r>
            <a:endParaRPr lang="en-US" dirty="0"/>
          </a:p>
        </p:txBody>
      </p:sp>
      <p:sp>
        <p:nvSpPr>
          <p:cNvPr id="3" name="Content Placeholder 2"/>
          <p:cNvSpPr>
            <a:spLocks noGrp="1"/>
          </p:cNvSpPr>
          <p:nvPr>
            <p:ph idx="1"/>
          </p:nvPr>
        </p:nvSpPr>
        <p:spPr/>
        <p:txBody>
          <a:bodyPr>
            <a:noAutofit/>
          </a:bodyPr>
          <a:lstStyle/>
          <a:p>
            <a:r>
              <a:rPr lang="en-US" sz="3600" b="1" dirty="0" smtClean="0"/>
              <a:t>Graphemic System</a:t>
            </a:r>
          </a:p>
          <a:p>
            <a:pPr lvl="1"/>
            <a:r>
              <a:rPr lang="en-US" sz="3600" b="1" dirty="0" smtClean="0"/>
              <a:t>The written symbols that represent phonemes</a:t>
            </a:r>
          </a:p>
          <a:p>
            <a:pPr lvl="1"/>
            <a:r>
              <a:rPr lang="en-US" sz="3600" b="1" dirty="0" smtClean="0"/>
              <a:t>The letters represent the phonological system</a:t>
            </a:r>
          </a:p>
          <a:p>
            <a:pPr lvl="1"/>
            <a:r>
              <a:rPr lang="en-US" sz="3600" b="1" dirty="0" smtClean="0"/>
              <a:t>Letters grouped together provide for syllables (but are not defined by spaces) represent breaks in words</a:t>
            </a:r>
            <a:endParaRPr lang="en-US" sz="3600" b="1"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Written Language cont’d</a:t>
            </a:r>
            <a:endParaRPr lang="en-US" dirty="0"/>
          </a:p>
        </p:txBody>
      </p:sp>
      <p:sp>
        <p:nvSpPr>
          <p:cNvPr id="3" name="Content Placeholder 2"/>
          <p:cNvSpPr>
            <a:spLocks noGrp="1"/>
          </p:cNvSpPr>
          <p:nvPr>
            <p:ph idx="1"/>
          </p:nvPr>
        </p:nvSpPr>
        <p:spPr/>
        <p:txBody>
          <a:bodyPr>
            <a:normAutofit/>
          </a:bodyPr>
          <a:lstStyle/>
          <a:p>
            <a:r>
              <a:rPr lang="en-US" sz="3600" b="1" dirty="0" smtClean="0"/>
              <a:t>Morphemes are represented by letters and sequences of letters</a:t>
            </a:r>
          </a:p>
          <a:p>
            <a:r>
              <a:rPr lang="en-US" sz="3600" b="1" dirty="0" smtClean="0"/>
              <a:t>Words are represented by sequences of letters in print and defined by white spaces</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Written Language cont’d</a:t>
            </a:r>
            <a:endParaRPr lang="en-US" dirty="0"/>
          </a:p>
        </p:txBody>
      </p:sp>
      <p:sp>
        <p:nvSpPr>
          <p:cNvPr id="3" name="Content Placeholder 2"/>
          <p:cNvSpPr>
            <a:spLocks noGrp="1"/>
          </p:cNvSpPr>
          <p:nvPr>
            <p:ph idx="1"/>
          </p:nvPr>
        </p:nvSpPr>
        <p:spPr/>
        <p:txBody>
          <a:bodyPr>
            <a:normAutofit/>
          </a:bodyPr>
          <a:lstStyle/>
          <a:p>
            <a:r>
              <a:rPr lang="en-US" sz="3600" b="1" dirty="0" smtClean="0"/>
              <a:t>Syntactic System</a:t>
            </a:r>
          </a:p>
          <a:p>
            <a:pPr lvl="1"/>
            <a:r>
              <a:rPr lang="en-US" sz="3600" b="1" dirty="0" smtClean="0"/>
              <a:t>The words are sequenced from left to right and top to bottom in print to represent the rule-governed structure of the English language.</a:t>
            </a:r>
            <a:endParaRPr lang="en-US" sz="3600" b="1"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Differences between the Oral &amp; Written Language Systems</a:t>
            </a:r>
            <a:endParaRPr lang="en-US" dirty="0"/>
          </a:p>
        </p:txBody>
      </p:sp>
      <p:sp>
        <p:nvSpPr>
          <p:cNvPr id="3" name="Content Placeholder 2"/>
          <p:cNvSpPr>
            <a:spLocks noGrp="1"/>
          </p:cNvSpPr>
          <p:nvPr>
            <p:ph idx="1"/>
          </p:nvPr>
        </p:nvSpPr>
        <p:spPr/>
        <p:txBody>
          <a:bodyPr/>
          <a:lstStyle/>
          <a:p>
            <a:r>
              <a:rPr lang="en-US" dirty="0" smtClean="0"/>
              <a:t>Written Language is:</a:t>
            </a:r>
          </a:p>
          <a:p>
            <a:pPr lvl="1"/>
            <a:r>
              <a:rPr lang="en-US" dirty="0" smtClean="0"/>
              <a:t>Symbolic</a:t>
            </a:r>
          </a:p>
          <a:p>
            <a:pPr lvl="1"/>
            <a:r>
              <a:rPr lang="en-US" dirty="0" smtClean="0"/>
              <a:t>It is representational of the oral system(s)</a:t>
            </a:r>
          </a:p>
          <a:p>
            <a:pPr lvl="1"/>
            <a:r>
              <a:rPr lang="en-US" dirty="0" smtClean="0"/>
              <a:t>Syllables (letter groups) are physically represented</a:t>
            </a:r>
          </a:p>
          <a:p>
            <a:pPr lvl="1"/>
            <a:r>
              <a:rPr lang="en-US" dirty="0" smtClean="0"/>
              <a:t>It is represented by letters and sequences of letters</a:t>
            </a:r>
          </a:p>
          <a:p>
            <a:pPr lvl="1"/>
            <a:r>
              <a:rPr lang="en-US" dirty="0" smtClean="0"/>
              <a:t>Written language has a higher level of rule-governed structure.</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Using texts that reflect Diversity in Language &amp; Culture</a:t>
            </a:r>
            <a:endParaRPr lang="en-US" dirty="0"/>
          </a:p>
        </p:txBody>
      </p:sp>
      <p:sp>
        <p:nvSpPr>
          <p:cNvPr id="3" name="Content Placeholder 2"/>
          <p:cNvSpPr>
            <a:spLocks noGrp="1"/>
          </p:cNvSpPr>
          <p:nvPr>
            <p:ph idx="1"/>
          </p:nvPr>
        </p:nvSpPr>
        <p:spPr/>
        <p:txBody>
          <a:bodyPr/>
          <a:lstStyle/>
          <a:p>
            <a:r>
              <a:rPr lang="en-US" dirty="0" smtClean="0"/>
              <a:t>Look for texts/literature that reflect the many languages &amp; cultures represented in your classroom/school.</a:t>
            </a:r>
          </a:p>
          <a:p>
            <a:r>
              <a:rPr lang="en-US" i="1" dirty="0" smtClean="0"/>
              <a:t>Even if you do not have great diversity in your classroom, you will want your students to recognize many cultures and languages.</a:t>
            </a:r>
            <a:endParaRPr lang="en-US" i="1"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Diversity &amp; Literacy Instruction</a:t>
            </a:r>
            <a:endParaRPr lang="en-US" dirty="0"/>
          </a:p>
        </p:txBody>
      </p:sp>
      <p:sp>
        <p:nvSpPr>
          <p:cNvPr id="4" name="TextBox 3"/>
          <p:cNvSpPr txBox="1"/>
          <p:nvPr/>
        </p:nvSpPr>
        <p:spPr>
          <a:xfrm>
            <a:off x="381000" y="1447800"/>
            <a:ext cx="8458200" cy="4401205"/>
          </a:xfrm>
          <a:prstGeom prst="rect">
            <a:avLst/>
          </a:prstGeom>
          <a:noFill/>
        </p:spPr>
        <p:txBody>
          <a:bodyPr wrap="square" rtlCol="0">
            <a:spAutoFit/>
          </a:bodyPr>
          <a:lstStyle/>
          <a:p>
            <a:r>
              <a:rPr lang="en-US" sz="2800" dirty="0" smtClean="0"/>
              <a:t>Acknowledgment of difference and diversity is not enough. Being inclusive, sensitive, and against bias is not enough. Teachers must explicitly share their expert knowledge about the conventions of mainstream behavior and mainstream discourse, of the code, while acknowledging the expert knowledge of the learner. This will respond to the challenge offered by Luke to "create and manage school environments that are fair, enabling and effective to ensure equity of access" (Luke &amp; Luke, 1995, p. 8).</a:t>
            </a:r>
            <a:endParaRPr lang="en-US" sz="2800"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Cultural Mediators</a:t>
            </a:r>
            <a:endParaRPr lang="en-US" dirty="0"/>
          </a:p>
        </p:txBody>
      </p:sp>
      <p:sp>
        <p:nvSpPr>
          <p:cNvPr id="3" name="TextBox 2"/>
          <p:cNvSpPr txBox="1"/>
          <p:nvPr/>
        </p:nvSpPr>
        <p:spPr>
          <a:xfrm>
            <a:off x="304800" y="1752600"/>
            <a:ext cx="8534400" cy="4401205"/>
          </a:xfrm>
          <a:prstGeom prst="rect">
            <a:avLst/>
          </a:prstGeom>
          <a:noFill/>
        </p:spPr>
        <p:txBody>
          <a:bodyPr wrap="square" rtlCol="0">
            <a:spAutoFit/>
          </a:bodyPr>
          <a:lstStyle/>
          <a:p>
            <a:r>
              <a:rPr lang="en-US" sz="2800" dirty="0" smtClean="0"/>
              <a:t>Teachers must act as </a:t>
            </a:r>
            <a:r>
              <a:rPr lang="en-US" sz="2800" b="1" dirty="0" smtClean="0"/>
              <a:t>cultural mediators</a:t>
            </a:r>
            <a:r>
              <a:rPr lang="en-US" sz="2800" dirty="0" smtClean="0"/>
              <a:t>, helping children to feel comfortable with their own identities within the school context. Children should not feel that they have to choose between their own success and their cultural identity. If teachers do not create an environment in which children's abilities and values are recognized, then the children may adopt patterns of resistance to the authority of teachers and schools, which they will perceive as a pervasive constraint on their feelings of well-being.</a:t>
            </a:r>
            <a:endParaRPr lang="en-US" sz="2800"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381000" y="381000"/>
            <a:ext cx="8458200" cy="5632311"/>
          </a:xfrm>
          <a:prstGeom prst="rect">
            <a:avLst/>
          </a:prstGeom>
          <a:noFill/>
        </p:spPr>
        <p:txBody>
          <a:bodyPr wrap="square" rtlCol="0">
            <a:spAutoFit/>
          </a:bodyPr>
          <a:lstStyle/>
          <a:p>
            <a:r>
              <a:rPr lang="en-US" sz="2000" b="1" dirty="0" smtClean="0"/>
              <a:t>We owe our pedagogical stance to teachers who shared multicultural literature with us during our formative years. We often wonder why-despite the research that suggests the importance of culturally relevant texts for students of color-the idea of multicultural literacy continues to be contested and in some cases ignored.</a:t>
            </a:r>
          </a:p>
          <a:p>
            <a:endParaRPr lang="en-US" sz="2000" b="1" dirty="0" smtClean="0"/>
          </a:p>
          <a:p>
            <a:r>
              <a:rPr lang="en-US" sz="2000" b="1" dirty="0" smtClean="0"/>
              <a:t>Book clubs such as Scholastic or Children's Book of the Month, which reach large numbers of teachers, parents, and young people, infrequently feature books about parallel cultures. Perhaps this makes it easier for multicultural literature to be overlooked and appear unimportant.</a:t>
            </a:r>
          </a:p>
          <a:p>
            <a:endParaRPr lang="en-US" sz="2000" b="1" dirty="0" smtClean="0"/>
          </a:p>
          <a:p>
            <a:r>
              <a:rPr lang="en-US" sz="2000" b="1" dirty="0" smtClean="0"/>
              <a:t>Why is it that some educators embrace multicultural literacy while others do not? As teachers of color teaching </a:t>
            </a:r>
            <a:r>
              <a:rPr lang="en-US" sz="2000" b="1" dirty="0" err="1" smtClean="0"/>
              <a:t>preservice</a:t>
            </a:r>
            <a:r>
              <a:rPr lang="en-US" sz="2000" b="1" dirty="0" smtClean="0"/>
              <a:t> and </a:t>
            </a:r>
            <a:r>
              <a:rPr lang="en-US" sz="2000" b="1" dirty="0" err="1" smtClean="0"/>
              <a:t>inservice</a:t>
            </a:r>
            <a:r>
              <a:rPr lang="en-US" sz="2000" b="1" dirty="0" smtClean="0"/>
              <a:t> teachers who are often reluctant to teach multicultural literature for various reasons (e.g., fear of difficult topics such as racism; little, if any, use of such literature in their districts; or fear of parents' responses), we decided to look reflectively at our personal experiences to see what made it important for us to teach literature from a multicultural standpoint. </a:t>
            </a:r>
            <a:endParaRPr lang="en-US" sz="2000" b="1"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u="sng" dirty="0" smtClean="0"/>
              <a:t>Week 15</a:t>
            </a:r>
            <a:endParaRPr lang="en-US" b="1" u="sng" dirty="0"/>
          </a:p>
        </p:txBody>
      </p:sp>
      <p:sp>
        <p:nvSpPr>
          <p:cNvPr id="3" name="Content Placeholder 2"/>
          <p:cNvSpPr>
            <a:spLocks noGrp="1"/>
          </p:cNvSpPr>
          <p:nvPr>
            <p:ph idx="1"/>
          </p:nvPr>
        </p:nvSpPr>
        <p:spPr/>
        <p:txBody>
          <a:bodyPr>
            <a:normAutofit/>
          </a:bodyPr>
          <a:lstStyle/>
          <a:p>
            <a:pPr algn="ctr">
              <a:buNone/>
            </a:pPr>
            <a:r>
              <a:rPr lang="en-US" sz="5400" b="1" dirty="0" smtClean="0"/>
              <a:t>Assigned Reading</a:t>
            </a:r>
          </a:p>
          <a:p>
            <a:pPr algn="ctr">
              <a:buNone/>
            </a:pPr>
            <a:r>
              <a:rPr lang="en-US" sz="5400" b="1" dirty="0" smtClean="0"/>
              <a:t>&amp;</a:t>
            </a:r>
          </a:p>
          <a:p>
            <a:pPr algn="ctr">
              <a:buNone/>
            </a:pPr>
            <a:r>
              <a:rPr lang="en-US" sz="5400" b="1" dirty="0" smtClean="0"/>
              <a:t>Reading Diversity</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Considering your own education</a:t>
            </a:r>
            <a:endParaRPr lang="en-US" dirty="0"/>
          </a:p>
        </p:txBody>
      </p:sp>
      <p:sp>
        <p:nvSpPr>
          <p:cNvPr id="3" name="TextBox 2"/>
          <p:cNvSpPr txBox="1"/>
          <p:nvPr/>
        </p:nvSpPr>
        <p:spPr>
          <a:xfrm>
            <a:off x="457200" y="1752600"/>
            <a:ext cx="8229600" cy="3970318"/>
          </a:xfrm>
          <a:prstGeom prst="rect">
            <a:avLst/>
          </a:prstGeom>
          <a:noFill/>
        </p:spPr>
        <p:txBody>
          <a:bodyPr wrap="square" rtlCol="0">
            <a:spAutoFit/>
          </a:bodyPr>
          <a:lstStyle/>
          <a:p>
            <a:r>
              <a:rPr lang="en-US" sz="2800" b="1" dirty="0" smtClean="0"/>
              <a:t>We must look at our own experiences as students of color were in settings where issues of importance, such as race, class, and gender injustice, were seldom taken up. </a:t>
            </a:r>
          </a:p>
          <a:p>
            <a:endParaRPr lang="en-US" sz="2800" b="1" dirty="0" smtClean="0"/>
          </a:p>
          <a:p>
            <a:r>
              <a:rPr lang="en-US" sz="2800" b="1" dirty="0" smtClean="0"/>
              <a:t>Knowing what was lacking in our formal education encouraged us to consider how we might help teachers incorporate the type of instruction we believe was important to our literacy development.</a:t>
            </a:r>
            <a:endParaRPr lang="en-US" sz="2800" b="1"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304800" y="457200"/>
            <a:ext cx="8610600" cy="6278642"/>
          </a:xfrm>
          <a:prstGeom prst="rect">
            <a:avLst/>
          </a:prstGeom>
          <a:noFill/>
        </p:spPr>
        <p:txBody>
          <a:bodyPr wrap="square" rtlCol="0">
            <a:spAutoFit/>
          </a:bodyPr>
          <a:lstStyle/>
          <a:p>
            <a:r>
              <a:rPr lang="en-US" sz="3200" dirty="0" smtClean="0"/>
              <a:t>Literacy development, in the face of students' diversity, is a pivotal concern in the direction that must be taken in teacher education. Charting this concern is a major challenge. According to some observers, the manner in which the challenge is met will largely "determine whether the United States can remain both a pluralistic and democratic society" (</a:t>
            </a:r>
            <a:r>
              <a:rPr lang="en-US" sz="3200" dirty="0" err="1" smtClean="0"/>
              <a:t>Kuder</a:t>
            </a:r>
            <a:r>
              <a:rPr lang="en-US" sz="3200" dirty="0" smtClean="0"/>
              <a:t> &amp; </a:t>
            </a:r>
            <a:r>
              <a:rPr lang="en-US" sz="3200" dirty="0" err="1" smtClean="0"/>
              <a:t>Hasit</a:t>
            </a:r>
            <a:r>
              <a:rPr lang="en-US" sz="3200" dirty="0" smtClean="0"/>
              <a:t>, 2002, p. 296). If the challenge is to be met successfully, some critical changes are needed in the language and diversity education of teachers who are primarily responsible for students' literacy development.</a:t>
            </a:r>
          </a:p>
          <a:p>
            <a:endParaRPr lang="en-US" dirty="0" smtClean="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228600" y="457200"/>
            <a:ext cx="8686800" cy="6555641"/>
          </a:xfrm>
          <a:prstGeom prst="rect">
            <a:avLst/>
          </a:prstGeom>
          <a:noFill/>
        </p:spPr>
        <p:txBody>
          <a:bodyPr wrap="square" rtlCol="0">
            <a:spAutoFit/>
          </a:bodyPr>
          <a:lstStyle/>
          <a:p>
            <a:r>
              <a:rPr lang="en-US" sz="2800" dirty="0" smtClean="0"/>
              <a:t>Typical teacher education programs tend to spend too much time on acquainting teachers and teacher candidates with strategies for teaching basics related to literacy development and too little time on helping them understand why the strategies they are taught may or may not be useful. Because of this emphasis in their training programs, many teachers develop the mindset that the mastery of various strategies is at the heart of literacy development. In many cases, this emphasis should be replaced by first helping teachers understand language and how it is developed. They should also be helped to realize the influences of culture on that development. Their educational programs should be designed to help them understand important relationships among language, culture, and literacy development.</a:t>
            </a:r>
            <a:endParaRPr lang="en-US" sz="28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Please write your thoughts about…</a:t>
            </a:r>
            <a:endParaRPr lang="en-US" dirty="0"/>
          </a:p>
        </p:txBody>
      </p:sp>
      <p:sp>
        <p:nvSpPr>
          <p:cNvPr id="3" name="TextBox 2"/>
          <p:cNvSpPr txBox="1"/>
          <p:nvPr/>
        </p:nvSpPr>
        <p:spPr>
          <a:xfrm>
            <a:off x="304800" y="1371600"/>
            <a:ext cx="8458200" cy="5109091"/>
          </a:xfrm>
          <a:prstGeom prst="rect">
            <a:avLst/>
          </a:prstGeom>
          <a:noFill/>
        </p:spPr>
        <p:txBody>
          <a:bodyPr wrap="square" rtlCol="0">
            <a:spAutoFit/>
          </a:bodyPr>
          <a:lstStyle/>
          <a:p>
            <a:r>
              <a:rPr lang="en-US" sz="2800" dirty="0" smtClean="0"/>
              <a:t>1. Are our teacher-education programs including the appropriate emphasis on the influence of students' diversity on their learning?</a:t>
            </a:r>
          </a:p>
          <a:p>
            <a:r>
              <a:rPr lang="en-US" sz="2800" dirty="0" smtClean="0"/>
              <a:t>2. Is diversity being considered an adjunctive rather than integral element in teachers' preparation?</a:t>
            </a:r>
          </a:p>
          <a:p>
            <a:r>
              <a:rPr lang="en-US" sz="2800" dirty="0" smtClean="0"/>
              <a:t>3. Are problems faced by teachers, as they strive to help students develop literacy, being considered apart from prevailing ideologies?</a:t>
            </a:r>
          </a:p>
          <a:p>
            <a:endParaRPr lang="en-US" sz="2800" dirty="0" smtClean="0"/>
          </a:p>
          <a:p>
            <a:r>
              <a:rPr lang="en-US" sz="2800" i="1" dirty="0" smtClean="0"/>
              <a:t>In essence, do you feel prepared to teach various cultures and diverse backgrounds of your students?</a:t>
            </a:r>
          </a:p>
          <a:p>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381000" y="457200"/>
            <a:ext cx="8382000" cy="6124754"/>
          </a:xfrm>
          <a:prstGeom prst="rect">
            <a:avLst/>
          </a:prstGeom>
          <a:noFill/>
        </p:spPr>
        <p:txBody>
          <a:bodyPr wrap="square" rtlCol="0">
            <a:spAutoFit/>
          </a:bodyPr>
          <a:lstStyle/>
          <a:p>
            <a:r>
              <a:rPr lang="en-US" sz="2800" dirty="0" smtClean="0"/>
              <a:t>Across many measures, evidence shows that schools have done poorly in helping children from diverse backgrounds attain the same levels of academic achievement as mainstream children. Uncovering and reconstructing assumptions about language and learning must be the foundation of increased achievement for all children. This is a difficult task because nearly 90 percent of teachers come from mainstream backgrounds. While good intentions always prevail, it's a rare educator who does not unconsciously subscribe at some level and at some times to the deficit perspective. Flores, Cousin and Diaz (1998) outline four major "myths" composing the deficit perspective on non-mainstream children</a:t>
            </a:r>
            <a:endParaRPr lang="en-US" sz="2800"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Myths</a:t>
            </a:r>
            <a:endParaRPr lang="en-US" dirty="0"/>
          </a:p>
        </p:txBody>
      </p:sp>
      <p:sp>
        <p:nvSpPr>
          <p:cNvPr id="5" name="TextBox 4"/>
          <p:cNvSpPr txBox="1"/>
          <p:nvPr/>
        </p:nvSpPr>
        <p:spPr>
          <a:xfrm>
            <a:off x="304800" y="1524000"/>
            <a:ext cx="8534400" cy="5509200"/>
          </a:xfrm>
          <a:prstGeom prst="rect">
            <a:avLst/>
          </a:prstGeom>
          <a:noFill/>
        </p:spPr>
        <p:txBody>
          <a:bodyPr wrap="square" rtlCol="0">
            <a:spAutoFit/>
          </a:bodyPr>
          <a:lstStyle/>
          <a:p>
            <a:r>
              <a:rPr lang="en-US" sz="3200" dirty="0" smtClean="0"/>
              <a:t>* They have deficient language, culture and experiences that cause their learning problems. </a:t>
            </a:r>
          </a:p>
          <a:p>
            <a:r>
              <a:rPr lang="en-US" sz="3200" dirty="0" smtClean="0"/>
              <a:t>* They need sequential, skills-based instruction separate from regular classroom instruction. </a:t>
            </a:r>
          </a:p>
          <a:p>
            <a:r>
              <a:rPr lang="en-US" sz="3200" dirty="0" smtClean="0"/>
              <a:t>* Their language and learning problems can be accurately diagnosed and labeled with standardized tests. </a:t>
            </a:r>
          </a:p>
          <a:p>
            <a:r>
              <a:rPr lang="en-US" sz="3200" dirty="0" smtClean="0"/>
              <a:t>* Their learning problems are caused by parents who don't care, don't read, or don't work with them. </a:t>
            </a:r>
          </a:p>
          <a:p>
            <a:endParaRPr lang="en-US" sz="3200"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Facts (from Research)</a:t>
            </a:r>
            <a:endParaRPr lang="en-US" dirty="0"/>
          </a:p>
        </p:txBody>
      </p:sp>
      <p:sp>
        <p:nvSpPr>
          <p:cNvPr id="3" name="TextBox 2"/>
          <p:cNvSpPr txBox="1"/>
          <p:nvPr/>
        </p:nvSpPr>
        <p:spPr>
          <a:xfrm>
            <a:off x="304800" y="1295400"/>
            <a:ext cx="8610600" cy="4401205"/>
          </a:xfrm>
          <a:prstGeom prst="rect">
            <a:avLst/>
          </a:prstGeom>
          <a:noFill/>
        </p:spPr>
        <p:txBody>
          <a:bodyPr wrap="square" rtlCol="0">
            <a:spAutoFit/>
          </a:bodyPr>
          <a:lstStyle/>
          <a:p>
            <a:r>
              <a:rPr lang="en-US" sz="2800" dirty="0" smtClean="0"/>
              <a:t>* Children from diverse backgrounds use language proficiently and bring rich experiences to school. </a:t>
            </a:r>
          </a:p>
          <a:p>
            <a:r>
              <a:rPr lang="en-US" sz="2800" dirty="0" smtClean="0"/>
              <a:t>* Using engaging literature, discussing texts and learning in integrated rather than separate settings enriches all children's language and literacy development. </a:t>
            </a:r>
          </a:p>
          <a:p>
            <a:r>
              <a:rPr lang="en-US" sz="2800" dirty="0" smtClean="0"/>
              <a:t>* Educators should use a variety of authentic assessment methods to diagnose and plan instruction. </a:t>
            </a:r>
          </a:p>
          <a:p>
            <a:r>
              <a:rPr lang="en-US" sz="2800" dirty="0" smtClean="0"/>
              <a:t>* And finally, parents of children of diverse backgrounds are interested in their children's schooling and can be effective educational partners. </a:t>
            </a:r>
            <a:endParaRPr lang="en-US" sz="2800"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Nonlinguistic Strategies</a:t>
            </a:r>
            <a:endParaRPr lang="en-US" dirty="0"/>
          </a:p>
        </p:txBody>
      </p:sp>
      <p:sp>
        <p:nvSpPr>
          <p:cNvPr id="3" name="Content Placeholder 2"/>
          <p:cNvSpPr>
            <a:spLocks noGrp="1"/>
          </p:cNvSpPr>
          <p:nvPr>
            <p:ph idx="1"/>
          </p:nvPr>
        </p:nvSpPr>
        <p:spPr/>
        <p:txBody>
          <a:bodyPr/>
          <a:lstStyle/>
          <a:p>
            <a:pPr marL="514350" indent="-514350">
              <a:buFont typeface="+mj-lt"/>
              <a:buAutoNum type="arabicPeriod"/>
            </a:pPr>
            <a:r>
              <a:rPr lang="en-US" dirty="0" smtClean="0"/>
              <a:t>Used in many forms</a:t>
            </a:r>
          </a:p>
          <a:p>
            <a:pPr marL="514350" indent="-514350">
              <a:buFont typeface="+mj-lt"/>
              <a:buAutoNum type="arabicPeriod"/>
            </a:pPr>
            <a:r>
              <a:rPr lang="en-US" dirty="0" smtClean="0"/>
              <a:t>Must identify crucial information</a:t>
            </a:r>
          </a:p>
          <a:p>
            <a:pPr marL="514350" indent="-514350">
              <a:buFont typeface="+mj-lt"/>
              <a:buAutoNum type="arabicPeriod"/>
            </a:pPr>
            <a:r>
              <a:rPr lang="en-US" dirty="0" smtClean="0"/>
              <a:t>Students must explain their nonlinguistic representations</a:t>
            </a:r>
          </a:p>
          <a:p>
            <a:pPr marL="514350" indent="-514350">
              <a:buFont typeface="+mj-lt"/>
              <a:buAutoNum type="arabicPeriod"/>
            </a:pPr>
            <a:r>
              <a:rPr lang="en-US" dirty="0" smtClean="0"/>
              <a:t>Can be time consuming</a:t>
            </a:r>
          </a:p>
          <a:p>
            <a:pPr marL="514350" indent="-514350">
              <a:buFont typeface="+mj-lt"/>
              <a:buAutoNum type="arabicPeriod"/>
            </a:pPr>
            <a:r>
              <a:rPr lang="en-US" dirty="0" smtClean="0"/>
              <a:t>Students should revise their nonlinguistic representations when necessary</a:t>
            </a:r>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Therefore…</a:t>
            </a:r>
            <a:endParaRPr lang="en-US" dirty="0"/>
          </a:p>
        </p:txBody>
      </p:sp>
      <p:sp>
        <p:nvSpPr>
          <p:cNvPr id="3" name="TextBox 2"/>
          <p:cNvSpPr txBox="1"/>
          <p:nvPr/>
        </p:nvSpPr>
        <p:spPr>
          <a:xfrm>
            <a:off x="304800" y="1371600"/>
            <a:ext cx="8458200" cy="5016758"/>
          </a:xfrm>
          <a:prstGeom prst="rect">
            <a:avLst/>
          </a:prstGeom>
          <a:noFill/>
        </p:spPr>
        <p:txBody>
          <a:bodyPr wrap="square" rtlCol="0">
            <a:spAutoFit/>
          </a:bodyPr>
          <a:lstStyle/>
          <a:p>
            <a:r>
              <a:rPr lang="en-US" sz="3200" dirty="0" smtClean="0"/>
              <a:t>Putting this research into practice requires not only implementing new learning structures, tasks and resources but developing a critical stance to understanding why you as a teacher may not be facilitating connections between home and school, and from there, ensuring all students' access to academic learning. The root of this reform is a constructivist view of teaching and learning, and a multicultural literature-based approach to literacy instruction.</a:t>
            </a:r>
            <a:r>
              <a:rPr lang="en-US" dirty="0" smtClean="0"/>
              <a:t> </a:t>
            </a:r>
            <a:endParaRPr lang="en-US"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381000" y="2133600"/>
            <a:ext cx="8229600" cy="1143000"/>
          </a:xfrm>
        </p:spPr>
        <p:txBody>
          <a:bodyPr>
            <a:normAutofit fontScale="90000"/>
          </a:bodyPr>
          <a:lstStyle/>
          <a:p>
            <a:r>
              <a:rPr lang="en-US" b="1" dirty="0" smtClean="0"/>
              <a:t>Please complete the Exit Assessment</a:t>
            </a:r>
            <a:endParaRPr lang="en-US" b="1"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Assigned Reading</a:t>
            </a:r>
            <a:endParaRPr lang="en-US" dirty="0"/>
          </a:p>
        </p:txBody>
      </p:sp>
      <p:sp>
        <p:nvSpPr>
          <p:cNvPr id="3" name="Content Placeholder 2"/>
          <p:cNvSpPr>
            <a:spLocks noGrp="1"/>
          </p:cNvSpPr>
          <p:nvPr>
            <p:ph idx="1"/>
          </p:nvPr>
        </p:nvSpPr>
        <p:spPr/>
        <p:txBody>
          <a:bodyPr/>
          <a:lstStyle/>
          <a:p>
            <a:r>
              <a:rPr lang="en-US" i="1" dirty="0" smtClean="0"/>
              <a:t>Culturally Responsive Literacy Instruction</a:t>
            </a:r>
          </a:p>
          <a:p>
            <a:pPr lvl="1"/>
            <a:r>
              <a:rPr lang="en-US" i="1" u="sng" dirty="0" smtClean="0"/>
              <a:t>Challenge of Teaching Today</a:t>
            </a:r>
            <a:r>
              <a:rPr lang="en-US" i="1" dirty="0" smtClean="0"/>
              <a:t>…</a:t>
            </a:r>
          </a:p>
          <a:p>
            <a:pPr lvl="2"/>
            <a:r>
              <a:rPr lang="en-US" sz="2800" i="1" dirty="0" smtClean="0"/>
              <a:t>Optimize (literacy) learning for students while allowing students to maintain their cultural identity.</a:t>
            </a:r>
          </a:p>
          <a:p>
            <a:pPr lvl="2"/>
            <a:r>
              <a:rPr lang="en-US" sz="2800" i="1" dirty="0" smtClean="0"/>
              <a:t>For culturally and linguistically diverse students to become successfully literate they must be functional participants in literate communities (such as the classroom)</a:t>
            </a:r>
          </a:p>
          <a:p>
            <a:pPr lvl="2"/>
            <a:endParaRPr lang="en-US" i="1"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4"/>
          <p:cNvSpPr>
            <a:spLocks noGrp="1"/>
          </p:cNvSpPr>
          <p:nvPr>
            <p:ph type="title"/>
          </p:nvPr>
        </p:nvSpPr>
        <p:spPr/>
        <p:txBody>
          <a:bodyPr>
            <a:normAutofit fontScale="90000"/>
          </a:bodyPr>
          <a:lstStyle/>
          <a:p>
            <a:r>
              <a:rPr lang="en-US" b="1" dirty="0" smtClean="0"/>
              <a:t>Implications in Multicultural Settings</a:t>
            </a:r>
            <a:endParaRPr lang="en-US" b="1" dirty="0"/>
          </a:p>
        </p:txBody>
      </p:sp>
      <p:sp>
        <p:nvSpPr>
          <p:cNvPr id="6" name="Content Placeholder 5"/>
          <p:cNvSpPr>
            <a:spLocks noGrp="1"/>
          </p:cNvSpPr>
          <p:nvPr>
            <p:ph idx="1"/>
          </p:nvPr>
        </p:nvSpPr>
        <p:spPr/>
        <p:txBody>
          <a:bodyPr/>
          <a:lstStyle/>
          <a:p>
            <a:r>
              <a:rPr lang="en-US" dirty="0" smtClean="0"/>
              <a:t>Willingness to use literacy</a:t>
            </a:r>
          </a:p>
          <a:p>
            <a:r>
              <a:rPr lang="en-US" dirty="0" smtClean="0"/>
              <a:t>Reading &amp; Writing</a:t>
            </a:r>
          </a:p>
          <a:p>
            <a:r>
              <a:rPr lang="en-US" dirty="0" smtClean="0"/>
              <a:t>Constructing Meaning</a:t>
            </a:r>
          </a:p>
          <a:p>
            <a:r>
              <a:rPr lang="en-US" dirty="0" smtClean="0"/>
              <a:t>Printed Text</a:t>
            </a:r>
          </a:p>
          <a:p>
            <a:r>
              <a:rPr lang="en-US" dirty="0" smtClean="0"/>
              <a:t>Social Context</a:t>
            </a:r>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What does culturally responsive literacy instruction do ?</a:t>
            </a:r>
            <a:endParaRPr lang="en-US" dirty="0"/>
          </a:p>
        </p:txBody>
      </p:sp>
      <p:sp>
        <p:nvSpPr>
          <p:cNvPr id="3" name="Content Placeholder 2"/>
          <p:cNvSpPr>
            <a:spLocks noGrp="1"/>
          </p:cNvSpPr>
          <p:nvPr>
            <p:ph idx="1"/>
          </p:nvPr>
        </p:nvSpPr>
        <p:spPr/>
        <p:txBody>
          <a:bodyPr/>
          <a:lstStyle/>
          <a:p>
            <a:r>
              <a:rPr lang="en-US" i="1" dirty="0" smtClean="0"/>
              <a:t>Bridges the gap between the school and the world of the students…</a:t>
            </a:r>
          </a:p>
          <a:p>
            <a:r>
              <a:rPr lang="en-US" i="1" dirty="0" smtClean="0"/>
              <a:t>Consistent with the values of the students’ own culture aimed at assuring academic learning…</a:t>
            </a:r>
          </a:p>
          <a:p>
            <a:r>
              <a:rPr lang="en-US" i="1" dirty="0" smtClean="0"/>
              <a:t>Encourages teachers to adapt their instruction to meet the needs of all students…</a:t>
            </a:r>
            <a:endParaRPr lang="en-US" i="1"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Leads to culturally responsive pedagogy, which includes…</a:t>
            </a:r>
            <a:endParaRPr lang="en-US" dirty="0"/>
          </a:p>
        </p:txBody>
      </p:sp>
      <p:sp>
        <p:nvSpPr>
          <p:cNvPr id="3" name="Content Placeholder 2"/>
          <p:cNvSpPr>
            <a:spLocks noGrp="1"/>
          </p:cNvSpPr>
          <p:nvPr>
            <p:ph idx="1"/>
          </p:nvPr>
        </p:nvSpPr>
        <p:spPr/>
        <p:txBody>
          <a:bodyPr>
            <a:normAutofit fontScale="92500" lnSpcReduction="10000"/>
          </a:bodyPr>
          <a:lstStyle/>
          <a:p>
            <a:r>
              <a:rPr lang="en-US" b="1" dirty="0" smtClean="0"/>
              <a:t>Communication of high expectations</a:t>
            </a:r>
          </a:p>
          <a:p>
            <a:r>
              <a:rPr lang="en-US" b="1" dirty="0" smtClean="0"/>
              <a:t>Usage of active teaching methods</a:t>
            </a:r>
          </a:p>
          <a:p>
            <a:r>
              <a:rPr lang="en-US" b="1" dirty="0" smtClean="0"/>
              <a:t>Facilitation of learning</a:t>
            </a:r>
          </a:p>
          <a:p>
            <a:r>
              <a:rPr lang="en-US" b="1" dirty="0" smtClean="0"/>
              <a:t>Positive perspectives on parents &amp; families of culturally &amp; linguistically diverse students</a:t>
            </a:r>
          </a:p>
          <a:p>
            <a:r>
              <a:rPr lang="en-US" b="1" dirty="0" smtClean="0"/>
              <a:t>Demonstrate cultural sensitivity</a:t>
            </a:r>
          </a:p>
          <a:p>
            <a:r>
              <a:rPr lang="en-US" b="1" dirty="0" smtClean="0"/>
              <a:t>Reshapes the curricula</a:t>
            </a:r>
          </a:p>
          <a:p>
            <a:r>
              <a:rPr lang="en-US" b="1" dirty="0" smtClean="0"/>
              <a:t>Culturally mediated instruction</a:t>
            </a:r>
          </a:p>
          <a:p>
            <a:r>
              <a:rPr lang="en-US" b="1" dirty="0" smtClean="0"/>
              <a:t>Promotes student classroom discourse</a:t>
            </a:r>
            <a:endParaRPr lang="en-US" b="1"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533400" y="1295400"/>
            <a:ext cx="8229600" cy="3352800"/>
          </a:xfrm>
        </p:spPr>
        <p:txBody>
          <a:bodyPr>
            <a:normAutofit/>
          </a:bodyPr>
          <a:lstStyle/>
          <a:p>
            <a:r>
              <a:rPr lang="en-US" sz="4800" b="1" dirty="0" smtClean="0"/>
              <a:t>Please complete the entrance assessment at this time</a:t>
            </a:r>
            <a:endParaRPr lang="en-US" sz="4800" b="1"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Language Systems</a:t>
            </a:r>
            <a:endParaRPr lang="en-US" dirty="0"/>
          </a:p>
        </p:txBody>
      </p:sp>
      <p:sp>
        <p:nvSpPr>
          <p:cNvPr id="3" name="Content Placeholder 2"/>
          <p:cNvSpPr>
            <a:spLocks noGrp="1"/>
          </p:cNvSpPr>
          <p:nvPr>
            <p:ph idx="1"/>
          </p:nvPr>
        </p:nvSpPr>
        <p:spPr/>
        <p:txBody>
          <a:bodyPr>
            <a:normAutofit/>
          </a:bodyPr>
          <a:lstStyle/>
          <a:p>
            <a:r>
              <a:rPr lang="en-US" b="1" dirty="0" smtClean="0"/>
              <a:t>Language is several integrated systems:</a:t>
            </a:r>
          </a:p>
          <a:p>
            <a:pPr lvl="1"/>
            <a:r>
              <a:rPr lang="en-US" sz="3200" b="1" dirty="0" smtClean="0"/>
              <a:t>Oral language &amp; Written Language </a:t>
            </a:r>
          </a:p>
          <a:p>
            <a:pPr lvl="2"/>
            <a:r>
              <a:rPr lang="en-US" sz="3200" b="1" dirty="0" smtClean="0"/>
              <a:t>In order to be successful in terms of using language for literacy, every reader must understand the subtle but important differences between oral and written language.</a:t>
            </a:r>
            <a:endParaRPr lang="en-US" sz="3200" b="1"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Oral Language Systems</a:t>
            </a:r>
            <a:endParaRPr lang="en-US" dirty="0"/>
          </a:p>
        </p:txBody>
      </p:sp>
      <p:sp>
        <p:nvSpPr>
          <p:cNvPr id="3" name="Content Placeholder 2"/>
          <p:cNvSpPr>
            <a:spLocks noGrp="1"/>
          </p:cNvSpPr>
          <p:nvPr>
            <p:ph idx="1"/>
          </p:nvPr>
        </p:nvSpPr>
        <p:spPr/>
        <p:txBody>
          <a:bodyPr/>
          <a:lstStyle/>
          <a:p>
            <a:r>
              <a:rPr lang="en-US" b="1" dirty="0" smtClean="0"/>
              <a:t>Phonological Systems</a:t>
            </a:r>
          </a:p>
          <a:p>
            <a:pPr lvl="1"/>
            <a:r>
              <a:rPr lang="en-US" b="1" dirty="0" smtClean="0"/>
              <a:t>The sounds that make up language</a:t>
            </a:r>
          </a:p>
          <a:p>
            <a:pPr lvl="1"/>
            <a:r>
              <a:rPr lang="en-US" b="1" dirty="0" smtClean="0"/>
              <a:t>Based on the smallest units (phonemes) of sounds that speakers of a language understand</a:t>
            </a:r>
          </a:p>
          <a:p>
            <a:pPr lvl="1"/>
            <a:r>
              <a:rPr lang="en-US" b="1" dirty="0" smtClean="0"/>
              <a:t>Speakers hear the syllables</a:t>
            </a:r>
            <a:endParaRPr lang="en-US" b="1" dirty="0"/>
          </a:p>
        </p:txBody>
      </p:sp>
    </p:spTree>
  </p:cSld>
  <p:clrMapOvr>
    <a:masterClrMapping/>
  </p:clrMapOvr>
</p:sld>
</file>

<file path=ppt/theme/theme1.xml><?xml version="1.0" encoding="utf-8"?>
<a:theme xmlns:a="http://schemas.openxmlformats.org/drawingml/2006/main" name="Office Theme">
  <a:themeElements>
    <a:clrScheme name="Oriel">
      <a:dk1>
        <a:sysClr val="windowText" lastClr="000000"/>
      </a:dk1>
      <a:lt1>
        <a:sysClr val="window" lastClr="FFFFFF"/>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2260</TotalTime>
  <Words>1674</Words>
  <Application>Microsoft Office PowerPoint</Application>
  <PresentationFormat>On-screen Show (4:3)</PresentationFormat>
  <Paragraphs>142</Paragraphs>
  <Slides>29</Slides>
  <Notes>29</Notes>
  <HiddenSlides>0</HiddenSlides>
  <MMClips>0</MMClips>
  <ScaleCrop>false</ScaleCrop>
  <HeadingPairs>
    <vt:vector size="4" baseType="variant">
      <vt:variant>
        <vt:lpstr>Theme</vt:lpstr>
      </vt:variant>
      <vt:variant>
        <vt:i4>1</vt:i4>
      </vt:variant>
      <vt:variant>
        <vt:lpstr>Slide Titles</vt:lpstr>
      </vt:variant>
      <vt:variant>
        <vt:i4>29</vt:i4>
      </vt:variant>
    </vt:vector>
  </HeadingPairs>
  <TitlesOfParts>
    <vt:vector size="30" baseType="lpstr">
      <vt:lpstr>Office Theme</vt:lpstr>
      <vt:lpstr>Literacy Development in Elementary &amp; Middle School</vt:lpstr>
      <vt:lpstr>Week 15</vt:lpstr>
      <vt:lpstr>Assigned Reading</vt:lpstr>
      <vt:lpstr>Implications in Multicultural Settings</vt:lpstr>
      <vt:lpstr>What does culturally responsive literacy instruction do ?</vt:lpstr>
      <vt:lpstr>Leads to culturally responsive pedagogy, which includes…</vt:lpstr>
      <vt:lpstr>Please complete the entrance assessment at this time</vt:lpstr>
      <vt:lpstr>Language Systems</vt:lpstr>
      <vt:lpstr>Oral Language Systems</vt:lpstr>
      <vt:lpstr>Oral Language cont’d</vt:lpstr>
      <vt:lpstr>Oral Language cont’d</vt:lpstr>
      <vt:lpstr>Written Language</vt:lpstr>
      <vt:lpstr>Written Language cont’d</vt:lpstr>
      <vt:lpstr>Written Language cont’d</vt:lpstr>
      <vt:lpstr>Differences between the Oral &amp; Written Language Systems</vt:lpstr>
      <vt:lpstr>Using texts that reflect Diversity in Language &amp; Culture</vt:lpstr>
      <vt:lpstr>Diversity &amp; Literacy Instruction</vt:lpstr>
      <vt:lpstr>Cultural Mediators</vt:lpstr>
      <vt:lpstr>Slide 19</vt:lpstr>
      <vt:lpstr>Considering your own education</vt:lpstr>
      <vt:lpstr>Slide 21</vt:lpstr>
      <vt:lpstr>Slide 22</vt:lpstr>
      <vt:lpstr>Please write your thoughts about…</vt:lpstr>
      <vt:lpstr>Slide 24</vt:lpstr>
      <vt:lpstr>Myths</vt:lpstr>
      <vt:lpstr>Facts (from Research)</vt:lpstr>
      <vt:lpstr>Nonlinguistic Strategies</vt:lpstr>
      <vt:lpstr>Therefore…</vt:lpstr>
      <vt:lpstr>Please complete the Exit Assessment</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Literacy Development in Elementary &amp; Middle School</dc:title>
  <dc:creator> </dc:creator>
  <cp:lastModifiedBy> </cp:lastModifiedBy>
  <cp:revision>316</cp:revision>
  <dcterms:created xsi:type="dcterms:W3CDTF">2010-01-28T14:10:34Z</dcterms:created>
  <dcterms:modified xsi:type="dcterms:W3CDTF">2010-04-29T22:14:40Z</dcterms:modified>
</cp:coreProperties>
</file>

<file path=docProps/thumbnail.jpeg>
</file>